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68" r:id="rId2"/>
    <p:sldId id="269" r:id="rId3"/>
    <p:sldId id="270" r:id="rId4"/>
    <p:sldId id="256" r:id="rId5"/>
    <p:sldId id="257" r:id="rId6"/>
    <p:sldId id="258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5" autoAdjust="0"/>
    <p:restoredTop sz="94660"/>
  </p:normalViewPr>
  <p:slideViewPr>
    <p:cSldViewPr>
      <p:cViewPr varScale="1">
        <p:scale>
          <a:sx n="110" d="100"/>
          <a:sy n="110" d="100"/>
        </p:scale>
        <p:origin x="642" y="102"/>
      </p:cViewPr>
      <p:guideLst>
        <p:guide orient="horz" pos="98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58642" y="1271294"/>
            <a:ext cx="9144000" cy="571573"/>
          </a:xfrm>
        </p:spPr>
        <p:txBody>
          <a:bodyPr anchor="b">
            <a:normAutofit/>
          </a:bodyPr>
          <a:lstStyle>
            <a:lvl1pPr algn="l">
              <a:defRPr sz="2799">
                <a:solidFill>
                  <a:schemeClr val="tx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58642" y="2277139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599" b="0">
                <a:solidFill>
                  <a:schemeClr val="tx1"/>
                </a:solidFill>
              </a:defRPr>
            </a:lvl1pPr>
            <a:lvl2pPr marL="457154" indent="0" algn="ctr">
              <a:buNone/>
              <a:defRPr sz="1999"/>
            </a:lvl2pPr>
            <a:lvl3pPr marL="914309" indent="0" algn="ctr">
              <a:buNone/>
              <a:defRPr sz="1799"/>
            </a:lvl3pPr>
            <a:lvl4pPr marL="1371462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272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9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599"/>
            </a:lvl1pPr>
            <a:lvl2pPr>
              <a:defRPr sz="2599"/>
            </a:lvl2pPr>
            <a:lvl3pPr>
              <a:defRPr sz="2599"/>
            </a:lvl3pPr>
            <a:lvl4pPr>
              <a:defRPr sz="2599"/>
            </a:lvl4pPr>
            <a:lvl5pPr>
              <a:defRPr sz="2599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99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57225" y="413447"/>
            <a:ext cx="10868025" cy="56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7225" y="1282700"/>
            <a:ext cx="10877551" cy="5160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066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577" indent="0" algn="l" defTabSz="914309" rtl="0" eaLnBrk="1" latinLnBrk="0" hangingPunct="1">
        <a:lnSpc>
          <a:spcPct val="125000"/>
        </a:lnSpc>
        <a:spcBef>
          <a:spcPts val="500"/>
        </a:spcBef>
        <a:buFont typeface="Wingdings" panose="05000000000000000000" pitchFamily="2" charset="2"/>
        <a:buChar char="n"/>
        <a:defRPr sz="2399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731" indent="0" algn="l" defTabSz="914309" rtl="0" eaLnBrk="1" latinLnBrk="0" hangingPunct="1">
        <a:lnSpc>
          <a:spcPct val="125000"/>
        </a:lnSpc>
        <a:spcBef>
          <a:spcPts val="500"/>
        </a:spcBef>
        <a:buFont typeface="Wingdings" panose="05000000000000000000" pitchFamily="2" charset="2"/>
        <a:buChar char="n"/>
        <a:defRPr sz="2399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2886" indent="0" algn="l" defTabSz="914309" rtl="0" eaLnBrk="1" latinLnBrk="0" hangingPunct="1">
        <a:lnSpc>
          <a:spcPct val="125000"/>
        </a:lnSpc>
        <a:spcBef>
          <a:spcPts val="500"/>
        </a:spcBef>
        <a:buFont typeface="Wingdings" panose="05000000000000000000" pitchFamily="2" charset="2"/>
        <a:buChar char="n"/>
        <a:defRPr sz="2399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040" indent="0" algn="l" defTabSz="914309" rtl="0" eaLnBrk="1" latinLnBrk="0" hangingPunct="1">
        <a:lnSpc>
          <a:spcPct val="125000"/>
        </a:lnSpc>
        <a:spcBef>
          <a:spcPts val="500"/>
        </a:spcBef>
        <a:buFont typeface="Wingdings" panose="05000000000000000000" pitchFamily="2" charset="2"/>
        <a:buChar char="n"/>
        <a:defRPr sz="2399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194" indent="0" algn="l" defTabSz="914309" rtl="0" eaLnBrk="1" latinLnBrk="0" hangingPunct="1">
        <a:lnSpc>
          <a:spcPct val="125000"/>
        </a:lnSpc>
        <a:spcBef>
          <a:spcPts val="500"/>
        </a:spcBef>
        <a:buFont typeface="Wingdings" panose="05000000000000000000" pitchFamily="2" charset="2"/>
        <a:buChar char="n"/>
        <a:defRPr sz="2399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348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2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15">
          <p15:clr>
            <a:srgbClr val="F26B43"/>
          </p15:clr>
        </p15:guide>
        <p15:guide id="2" pos="7260">
          <p15:clr>
            <a:srgbClr val="F26B43"/>
          </p15:clr>
        </p15:guide>
        <p15:guide id="3" orient="horz" pos="618">
          <p15:clr>
            <a:srgbClr val="F26B43"/>
          </p15:clr>
        </p15:guide>
        <p15:guide id="4" orient="horz" pos="801">
          <p15:clr>
            <a:srgbClr val="F26B43"/>
          </p15:clr>
        </p15:guide>
        <p15:guide id="5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具体参数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57225" y="1268760"/>
            <a:ext cx="10868025" cy="5160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sz="2400" b="1" dirty="0" smtClean="0"/>
              <a:t>页面大小</a:t>
            </a:r>
            <a:endParaRPr lang="en-US" altLang="zh-CN" sz="2400" b="1" dirty="0" smtClean="0"/>
          </a:p>
          <a:p>
            <a:pPr marL="342900" indent="-342900"/>
            <a:r>
              <a:rPr lang="zh-CN" altLang="en-US" sz="2400" dirty="0"/>
              <a:t>标</a:t>
            </a:r>
            <a:r>
              <a:rPr lang="zh-CN" altLang="en-US" sz="2400" dirty="0" smtClean="0"/>
              <a:t>清视频源（</a:t>
            </a:r>
            <a:r>
              <a:rPr lang="en-US" altLang="zh-CN" sz="2400" dirty="0" smtClean="0"/>
              <a:t>720*576</a:t>
            </a:r>
            <a:r>
              <a:rPr lang="zh-CN" altLang="en-US" sz="2400" dirty="0" smtClean="0"/>
              <a:t>）对应的</a:t>
            </a:r>
            <a:r>
              <a:rPr lang="en-US" altLang="zh-CN" sz="2400" dirty="0" smtClean="0"/>
              <a:t>PPT</a:t>
            </a:r>
            <a:r>
              <a:rPr lang="zh-CN" altLang="en-US" sz="2400" dirty="0"/>
              <a:t>页面</a:t>
            </a:r>
            <a:r>
              <a:rPr lang="zh-CN" altLang="en-US" sz="2400" dirty="0" smtClean="0"/>
              <a:t>大小为</a:t>
            </a:r>
            <a:r>
              <a:rPr lang="en-US" altLang="zh-CN" sz="2400" dirty="0" smtClean="0"/>
              <a:t>26.4</a:t>
            </a:r>
            <a:r>
              <a:rPr lang="zh-CN" altLang="en-US" sz="2400" dirty="0" smtClean="0"/>
              <a:t>厘米</a:t>
            </a:r>
            <a:r>
              <a:rPr lang="en-US" altLang="zh-CN" sz="2400" dirty="0" smtClean="0"/>
              <a:t>*19.3</a:t>
            </a:r>
            <a:r>
              <a:rPr lang="zh-CN" altLang="en-US" sz="2400" dirty="0" smtClean="0"/>
              <a:t>厘米</a:t>
            </a:r>
            <a:endParaRPr lang="en-US" altLang="zh-CN" sz="2400" dirty="0" smtClean="0"/>
          </a:p>
          <a:p>
            <a:pPr marL="342900" indent="-342900"/>
            <a:r>
              <a:rPr lang="zh-CN" altLang="en-US" sz="2400" dirty="0"/>
              <a:t>高</a:t>
            </a:r>
            <a:r>
              <a:rPr lang="zh-CN" altLang="en-US" sz="2400" dirty="0" smtClean="0"/>
              <a:t>清视频源（</a:t>
            </a:r>
            <a:r>
              <a:rPr lang="en-US" altLang="zh-CN" sz="2400" dirty="0" smtClean="0"/>
              <a:t>1280*720</a:t>
            </a:r>
            <a:r>
              <a:rPr lang="zh-CN" altLang="en-US" sz="2400" dirty="0" smtClean="0"/>
              <a:t>或者</a:t>
            </a:r>
            <a:r>
              <a:rPr lang="en-US" altLang="zh-CN" sz="2400" dirty="0" smtClean="0"/>
              <a:t>1920*1080</a:t>
            </a:r>
            <a:r>
              <a:rPr lang="zh-CN" altLang="en-US" sz="2400" dirty="0" smtClean="0"/>
              <a:t>）对应的</a:t>
            </a:r>
            <a:r>
              <a:rPr lang="en-US" altLang="zh-CN" sz="2400" dirty="0" err="1" smtClean="0"/>
              <a:t>ppt</a:t>
            </a:r>
            <a:r>
              <a:rPr lang="zh-CN" altLang="en-US" sz="2400" dirty="0" smtClean="0"/>
              <a:t>页面大小为</a:t>
            </a:r>
            <a:r>
              <a:rPr lang="en-US" altLang="zh-CN" sz="2400" dirty="0" smtClean="0"/>
              <a:t>33.867</a:t>
            </a:r>
            <a:r>
              <a:rPr lang="zh-CN" altLang="en-US" sz="2400" dirty="0" smtClean="0"/>
              <a:t>厘米</a:t>
            </a:r>
            <a:r>
              <a:rPr lang="en-US" altLang="zh-CN" sz="2400" dirty="0" smtClean="0"/>
              <a:t>*19.05</a:t>
            </a:r>
            <a:r>
              <a:rPr lang="zh-CN" altLang="en-US" sz="2400" dirty="0" smtClean="0"/>
              <a:t>厘米</a:t>
            </a:r>
            <a:endParaRPr lang="en-US" altLang="zh-CN" sz="2400" dirty="0" smtClean="0"/>
          </a:p>
          <a:p>
            <a:pPr>
              <a:buNone/>
            </a:pPr>
            <a:endParaRPr lang="zh-CN" altLang="en-US" sz="2000" dirty="0"/>
          </a:p>
          <a:p>
            <a:pPr>
              <a:buNone/>
            </a:pPr>
            <a:endParaRPr lang="zh-CN" altLang="en-US" sz="2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235" y="3552129"/>
            <a:ext cx="3003725" cy="24625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699" y="3571212"/>
            <a:ext cx="3003725" cy="246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458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具体参数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57225" y="1556792"/>
            <a:ext cx="10868025" cy="5160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sz="2400" b="1" dirty="0" smtClean="0"/>
              <a:t>字符与版面</a:t>
            </a:r>
            <a:endParaRPr lang="en-US" altLang="zh-CN" sz="2400" b="1" dirty="0" smtClean="0"/>
          </a:p>
          <a:p>
            <a:pPr marL="342900" indent="-342900"/>
            <a:r>
              <a:rPr lang="zh-CN" altLang="en-US" sz="2400" dirty="0" smtClean="0"/>
              <a:t>首页标题   微软</a:t>
            </a:r>
            <a:r>
              <a:rPr lang="zh-CN" altLang="en-US" sz="2400" dirty="0"/>
              <a:t>雅</a:t>
            </a:r>
            <a:r>
              <a:rPr lang="zh-CN" altLang="en-US" sz="2400" dirty="0" smtClean="0"/>
              <a:t>黑；</a:t>
            </a:r>
            <a:r>
              <a:rPr lang="en-US" altLang="zh-CN" sz="2400" dirty="0" smtClean="0"/>
              <a:t>36</a:t>
            </a:r>
            <a:r>
              <a:rPr lang="zh-CN" altLang="en-US" sz="2400" dirty="0" smtClean="0"/>
              <a:t>号字；黑色；加粗</a:t>
            </a:r>
            <a:endParaRPr lang="en-US" altLang="zh-CN" sz="2400" dirty="0" smtClean="0"/>
          </a:p>
          <a:p>
            <a:pPr marL="342900" indent="-342900"/>
            <a:r>
              <a:rPr lang="zh-CN" altLang="en-US" sz="2400" dirty="0" smtClean="0"/>
              <a:t>一级标题   微软雅黑； </a:t>
            </a:r>
            <a:r>
              <a:rPr lang="en-US" altLang="zh-CN" sz="2400" dirty="0" smtClean="0"/>
              <a:t>28</a:t>
            </a:r>
            <a:r>
              <a:rPr lang="zh-CN" altLang="en-US" sz="2400" dirty="0"/>
              <a:t>号字 </a:t>
            </a:r>
            <a:r>
              <a:rPr lang="zh-CN" altLang="en-US" sz="2400" dirty="0" smtClean="0"/>
              <a:t>； 白色；加粗；阴影</a:t>
            </a:r>
            <a:endParaRPr lang="en-US" altLang="zh-CN" sz="2400" dirty="0" smtClean="0"/>
          </a:p>
          <a:p>
            <a:pPr marL="342900" indent="-342900"/>
            <a:r>
              <a:rPr lang="zh-CN" altLang="en-US" sz="2400" dirty="0"/>
              <a:t>二级</a:t>
            </a:r>
            <a:r>
              <a:rPr lang="zh-CN" altLang="en-US" sz="2400" dirty="0" smtClean="0"/>
              <a:t>标题   微软</a:t>
            </a:r>
            <a:r>
              <a:rPr lang="zh-CN" altLang="en-US" sz="2400" dirty="0"/>
              <a:t>雅</a:t>
            </a:r>
            <a:r>
              <a:rPr lang="zh-CN" altLang="en-US" sz="2400" dirty="0" smtClean="0"/>
              <a:t>黑；</a:t>
            </a:r>
            <a:r>
              <a:rPr lang="en-US" altLang="zh-CN" sz="2400" dirty="0" smtClean="0"/>
              <a:t>26</a:t>
            </a:r>
            <a:r>
              <a:rPr lang="zh-CN" altLang="en-US" sz="2400" dirty="0" smtClean="0"/>
              <a:t>号</a:t>
            </a:r>
            <a:r>
              <a:rPr lang="zh-CN" altLang="en-US" sz="2400" dirty="0"/>
              <a:t>字 </a:t>
            </a:r>
            <a:r>
              <a:rPr lang="zh-CN" altLang="en-US" sz="2400" dirty="0" smtClean="0"/>
              <a:t>； 黑色 ；加粗</a:t>
            </a:r>
            <a:endParaRPr lang="en-US" altLang="zh-CN" sz="2400" dirty="0" smtClean="0"/>
          </a:p>
          <a:p>
            <a:pPr marL="342900" indent="-342900"/>
            <a:r>
              <a:rPr lang="zh-CN" altLang="en-US" sz="2400" dirty="0" smtClean="0"/>
              <a:t>正文部分   微软</a:t>
            </a:r>
            <a:r>
              <a:rPr lang="zh-CN" altLang="en-US" sz="2400" dirty="0"/>
              <a:t>雅黑 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24-26</a:t>
            </a:r>
            <a:r>
              <a:rPr lang="zh-CN" altLang="en-US" sz="2400" dirty="0" smtClean="0"/>
              <a:t>号字； 黑色 ； 行间距</a:t>
            </a:r>
            <a:r>
              <a:rPr lang="en-US" altLang="zh-CN" sz="2400" dirty="0" smtClean="0"/>
              <a:t>1.25-1.5</a:t>
            </a:r>
            <a:r>
              <a:rPr lang="zh-CN" altLang="en-US" sz="2400" dirty="0" smtClean="0"/>
              <a:t>；段间距</a:t>
            </a:r>
            <a:r>
              <a:rPr lang="en-US" altLang="zh-CN" sz="2400" dirty="0" smtClean="0"/>
              <a:t>5-10</a:t>
            </a:r>
            <a:r>
              <a:rPr lang="zh-CN" altLang="en-US" sz="2400" dirty="0" smtClean="0"/>
              <a:t>磅</a:t>
            </a:r>
            <a:r>
              <a:rPr lang="zh-CN" altLang="en-US" sz="2400" dirty="0"/>
              <a:t>（视内容字数，权衡版面而</a:t>
            </a:r>
            <a:r>
              <a:rPr lang="zh-CN" altLang="en-US" sz="2400" dirty="0" smtClean="0"/>
              <a:t>定，但是保证同一页面上相对统一）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文档版面不要</a:t>
            </a:r>
            <a:r>
              <a:rPr lang="zh-CN" altLang="en-US" sz="2400" dirty="0"/>
              <a:t>太</a:t>
            </a:r>
            <a:r>
              <a:rPr lang="zh-CN" altLang="en-US" sz="2400" dirty="0" smtClean="0"/>
              <a:t>满，信息量大，一页无法展示完整的，进行分页展示</a:t>
            </a:r>
            <a:endParaRPr lang="en-US" altLang="zh-CN" sz="2400" dirty="0"/>
          </a:p>
          <a:p>
            <a:pPr>
              <a:buNone/>
            </a:pPr>
            <a:endParaRPr lang="zh-CN" altLang="en-US" sz="2000" dirty="0"/>
          </a:p>
          <a:p>
            <a:pPr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16609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具体参数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57225" y="1724421"/>
            <a:ext cx="10868025" cy="5160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CN" altLang="en-US" sz="2400" b="1" dirty="0" smtClean="0"/>
              <a:t>布局排版</a:t>
            </a:r>
            <a:endParaRPr lang="en-US" altLang="zh-CN" sz="2400" b="1" dirty="0" smtClean="0"/>
          </a:p>
          <a:p>
            <a:pPr>
              <a:buNone/>
            </a:pPr>
            <a:r>
              <a:rPr lang="zh-CN" altLang="en-US" sz="2400" dirty="0" smtClean="0"/>
              <a:t>参考下面的示例，</a:t>
            </a:r>
            <a:r>
              <a:rPr lang="zh-CN" altLang="en-US" sz="2400" dirty="0" smtClean="0"/>
              <a:t>总体原则将内容文字或图片均衡分布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034907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09800" y="191683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CN" altLang="zh-CN" sz="3600" b="1" dirty="0"/>
              <a:t>法治改革背景下</a:t>
            </a:r>
            <a:r>
              <a:rPr lang="zh-CN" altLang="zh-CN" sz="3600" b="1" dirty="0" smtClean="0"/>
              <a:t>的</a:t>
            </a:r>
            <a:r>
              <a:rPr lang="zh-CN" altLang="en-US" sz="3600" b="1" dirty="0" smtClean="0"/>
              <a:t>幼儿园</a:t>
            </a:r>
            <a:r>
              <a:rPr lang="zh-CN" altLang="zh-CN" sz="3600" b="1" dirty="0" smtClean="0"/>
              <a:t>管理</a:t>
            </a:r>
            <a:r>
              <a:rPr lang="zh-CN" altLang="zh-CN" sz="3600" dirty="0"/>
              <a:t/>
            </a:r>
            <a:br>
              <a:rPr lang="zh-CN" altLang="zh-CN" sz="3600" dirty="0"/>
            </a:b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71564" y="4052664"/>
            <a:ext cx="7448872" cy="1752600"/>
          </a:xfrm>
        </p:spPr>
        <p:txBody>
          <a:bodyPr>
            <a:normAutofit/>
          </a:bodyPr>
          <a:lstStyle/>
          <a:p>
            <a:pPr algn="ctr"/>
            <a:r>
              <a:rPr lang="zh-CN" altLang="zh-CN" sz="2800" dirty="0"/>
              <a:t>北京青少年法律援助与研究中心主任</a:t>
            </a:r>
            <a:r>
              <a:rPr lang="en-US" altLang="zh-CN" sz="2800" dirty="0"/>
              <a:t>   </a:t>
            </a:r>
            <a:r>
              <a:rPr lang="zh-CN" altLang="en-US" sz="2800" dirty="0"/>
              <a:t>佟丽华</a:t>
            </a:r>
          </a:p>
        </p:txBody>
      </p:sp>
      <p:sp>
        <p:nvSpPr>
          <p:cNvPr id="4" name="标题 2"/>
          <p:cNvSpPr txBox="1">
            <a:spLocks/>
          </p:cNvSpPr>
          <p:nvPr/>
        </p:nvSpPr>
        <p:spPr>
          <a:xfrm>
            <a:off x="657225" y="413447"/>
            <a:ext cx="10868025" cy="56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99" b="1" kern="120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样例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225" y="1724421"/>
            <a:ext cx="10877551" cy="5160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zh-CN" dirty="0" smtClean="0"/>
              <a:t>一、依法治国的</a:t>
            </a:r>
            <a:r>
              <a:rPr lang="zh-CN" altLang="en-US" dirty="0" smtClean="0"/>
              <a:t>重要意义</a:t>
            </a:r>
            <a:endParaRPr lang="zh-CN" altLang="zh-CN" dirty="0" smtClean="0"/>
          </a:p>
          <a:p>
            <a:pPr>
              <a:buNone/>
            </a:pPr>
            <a:r>
              <a:rPr lang="zh-CN" altLang="zh-CN" dirty="0" smtClean="0"/>
              <a:t>二、如何理解依法执政</a:t>
            </a:r>
          </a:p>
          <a:p>
            <a:pPr>
              <a:buNone/>
            </a:pPr>
            <a:r>
              <a:rPr lang="zh-CN" altLang="zh-CN" dirty="0" smtClean="0"/>
              <a:t>三、如何理解反腐的标本兼治</a:t>
            </a:r>
          </a:p>
          <a:p>
            <a:pPr>
              <a:buNone/>
            </a:pPr>
            <a:r>
              <a:rPr lang="zh-CN" altLang="zh-CN" dirty="0" smtClean="0"/>
              <a:t>四、如何理解行政诉讼的改革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一、依法治国的</a:t>
            </a:r>
            <a:r>
              <a:rPr lang="zh-CN" altLang="en-US" dirty="0" smtClean="0"/>
              <a:t>重要意义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225" y="1796429"/>
            <a:ext cx="10877551" cy="5160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zh-CN" b="1" dirty="0" smtClean="0"/>
              <a:t>保障每个人的权利和</a:t>
            </a:r>
            <a:r>
              <a:rPr lang="zh-CN" altLang="zh-CN" b="1" dirty="0" smtClean="0"/>
              <a:t>尊严</a:t>
            </a:r>
            <a:endParaRPr lang="en-US" altLang="zh-CN" b="1" dirty="0" smtClean="0"/>
          </a:p>
          <a:p>
            <a:pPr marL="514350" indent="-514350">
              <a:buNone/>
            </a:pPr>
            <a:r>
              <a:rPr lang="en-US" altLang="zh-CN" sz="1800" b="1" dirty="0"/>
              <a:t> </a:t>
            </a:r>
            <a:r>
              <a:rPr lang="en-US" altLang="zh-CN" sz="1800" b="1" dirty="0" smtClean="0"/>
              <a:t> </a:t>
            </a:r>
          </a:p>
          <a:p>
            <a:pPr marL="514350" indent="-514350">
              <a:buNone/>
            </a:pPr>
            <a:r>
              <a:rPr lang="en-US" altLang="zh-CN" sz="1800" b="1" dirty="0"/>
              <a:t> </a:t>
            </a:r>
            <a:r>
              <a:rPr lang="en-US" altLang="zh-CN" sz="1800" b="1" dirty="0" smtClean="0"/>
              <a:t>    </a:t>
            </a:r>
            <a:r>
              <a:rPr lang="zh-CN" altLang="en-US" sz="1800" dirty="0" smtClean="0"/>
              <a:t>无</a:t>
            </a:r>
            <a:r>
              <a:rPr lang="zh-CN" altLang="en-US" sz="1800" dirty="0"/>
              <a:t>差别保障每个人的</a:t>
            </a:r>
            <a:r>
              <a:rPr lang="zh-CN" altLang="en-US" sz="1800" dirty="0" smtClean="0"/>
              <a:t>权利</a:t>
            </a:r>
            <a:endParaRPr lang="en-US" altLang="zh-CN" sz="1800" dirty="0" smtClean="0"/>
          </a:p>
          <a:p>
            <a:pPr marL="514350" indent="-514350">
              <a:buNone/>
            </a:pPr>
            <a:r>
              <a:rPr lang="en-US" altLang="zh-CN" sz="1800" b="1" dirty="0"/>
              <a:t> </a:t>
            </a:r>
            <a:r>
              <a:rPr lang="en-US" altLang="zh-CN" sz="1800" b="1" dirty="0" smtClean="0"/>
              <a:t>    </a:t>
            </a:r>
            <a:r>
              <a:rPr lang="zh-CN" altLang="en-US" sz="1800" dirty="0" smtClean="0"/>
              <a:t>无</a:t>
            </a:r>
            <a:r>
              <a:rPr lang="zh-CN" altLang="en-US" sz="1800" dirty="0"/>
              <a:t>差别保障每个人的</a:t>
            </a:r>
            <a:r>
              <a:rPr lang="zh-CN" altLang="en-US" sz="1800" dirty="0" smtClean="0"/>
              <a:t>权利</a:t>
            </a:r>
            <a:endParaRPr lang="en-US" altLang="zh-CN" sz="1800" dirty="0" smtClean="0"/>
          </a:p>
          <a:p>
            <a:pPr marL="514350" indent="-514350">
              <a:buNone/>
            </a:pPr>
            <a:r>
              <a:rPr lang="en-US" altLang="zh-CN" sz="1800" b="1" dirty="0"/>
              <a:t> </a:t>
            </a:r>
            <a:r>
              <a:rPr lang="en-US" altLang="zh-CN" sz="1800" b="1" dirty="0" smtClean="0"/>
              <a:t>    </a:t>
            </a:r>
            <a:r>
              <a:rPr lang="zh-CN" altLang="en-US" sz="1800" dirty="0" smtClean="0"/>
              <a:t>保障</a:t>
            </a:r>
            <a:r>
              <a:rPr lang="zh-CN" altLang="en-US" sz="1800" dirty="0"/>
              <a:t>每个人的</a:t>
            </a:r>
            <a:r>
              <a:rPr lang="zh-CN" altLang="en-US" sz="1800" dirty="0" smtClean="0"/>
              <a:t>权利</a:t>
            </a:r>
            <a:endParaRPr lang="en-US" altLang="zh-CN" sz="1800" dirty="0" smtClean="0"/>
          </a:p>
          <a:p>
            <a:pPr marL="514350" indent="-514350">
              <a:buNone/>
            </a:pPr>
            <a:r>
              <a:rPr lang="zh-CN" altLang="en-US" sz="1800" dirty="0" smtClean="0"/>
              <a:t>     无</a:t>
            </a:r>
            <a:r>
              <a:rPr lang="zh-CN" altLang="en-US" sz="1800" dirty="0"/>
              <a:t>差别保障每个人的权利，保障每个人的权利</a:t>
            </a:r>
          </a:p>
          <a:p>
            <a:pPr marL="514350" indent="-514350">
              <a:buNone/>
            </a:pPr>
            <a:r>
              <a:rPr lang="en-US" altLang="zh-CN" sz="1800" b="1" dirty="0" smtClean="0"/>
              <a:t>     </a:t>
            </a:r>
            <a:r>
              <a:rPr lang="zh-CN" altLang="en-US" sz="1800" dirty="0" smtClean="0"/>
              <a:t>无</a:t>
            </a:r>
            <a:r>
              <a:rPr lang="zh-CN" altLang="en-US" sz="1800" dirty="0"/>
              <a:t>差别保障每个人的</a:t>
            </a:r>
            <a:r>
              <a:rPr lang="zh-CN" altLang="en-US" sz="1800" dirty="0" smtClean="0"/>
              <a:t>权利，保障</a:t>
            </a:r>
            <a:r>
              <a:rPr lang="zh-CN" altLang="en-US" sz="1800" dirty="0"/>
              <a:t>每个人的权利</a:t>
            </a:r>
            <a:endParaRPr lang="zh-CN" altLang="en-US" sz="18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一、依法治国的</a:t>
            </a:r>
            <a:r>
              <a:rPr lang="zh-CN" altLang="en-US" dirty="0" smtClean="0"/>
              <a:t>重要意义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225" y="1796429"/>
            <a:ext cx="10877551" cy="5160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zh-CN" b="1" dirty="0" smtClean="0"/>
              <a:t>约束公共权</a:t>
            </a:r>
            <a:r>
              <a:rPr lang="zh-CN" altLang="en-US" b="1" dirty="0" smtClean="0"/>
              <a:t>力</a:t>
            </a:r>
            <a:r>
              <a:rPr lang="zh-CN" altLang="zh-CN" b="1" dirty="0" smtClean="0"/>
              <a:t>的滥用</a:t>
            </a:r>
          </a:p>
          <a:p>
            <a:pPr>
              <a:buNone/>
            </a:pPr>
            <a:r>
              <a:rPr lang="en-US" altLang="zh-CN" b="1" dirty="0" smtClean="0"/>
              <a:t> </a:t>
            </a:r>
            <a:endParaRPr lang="zh-CN" altLang="zh-CN" b="1" dirty="0" smtClean="0"/>
          </a:p>
          <a:p>
            <a:pPr>
              <a:buNone/>
            </a:pPr>
            <a:endParaRPr lang="zh-CN" altLang="en-US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2708920"/>
            <a:ext cx="4248472" cy="29117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二、如何理解依法执政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225" y="1724421"/>
            <a:ext cx="10877551" cy="5160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依法</a:t>
            </a:r>
            <a:r>
              <a:rPr lang="zh-CN" altLang="en-US" b="1" dirty="0"/>
              <a:t>执政中的“法”</a:t>
            </a:r>
            <a:endParaRPr lang="en-US" altLang="zh-CN" b="1" dirty="0"/>
          </a:p>
          <a:p>
            <a:pPr>
              <a:buNone/>
            </a:pPr>
            <a:r>
              <a:rPr lang="zh-CN" altLang="en-US" sz="2400" dirty="0" smtClean="0"/>
              <a:t>依法</a:t>
            </a:r>
            <a:r>
              <a:rPr lang="zh-CN" altLang="en-US" sz="2400" dirty="0"/>
              <a:t>执政：既包括党依据国家法律治国理政，也包括依据党内法规管党治党。依法执政：既包括党依据国家法律治国理政，也包括依据党内法规管党治党</a:t>
            </a:r>
            <a:r>
              <a:rPr lang="zh-CN" altLang="en-US" sz="2400" dirty="0" smtClean="0"/>
              <a:t>。</a:t>
            </a:r>
            <a:r>
              <a:rPr lang="zh-CN" altLang="en-US" sz="2400" dirty="0"/>
              <a:t>依法执政：既包括党依据国家法律治国理政，也包括依据党内法规管党治党。</a:t>
            </a:r>
          </a:p>
          <a:p>
            <a:pPr>
              <a:buNone/>
            </a:pPr>
            <a:endParaRPr lang="zh-CN" altLang="en-US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697" y="1744216"/>
            <a:ext cx="8229600" cy="1180728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CN" altLang="en-US" b="1" dirty="0" smtClean="0"/>
              <a:t>党</a:t>
            </a:r>
            <a:r>
              <a:rPr lang="zh-CN" altLang="en-US" b="1" dirty="0"/>
              <a:t>与法的关系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57225" y="413447"/>
            <a:ext cx="10868025" cy="562168"/>
          </a:xfrm>
        </p:spPr>
        <p:txBody>
          <a:bodyPr>
            <a:normAutofit/>
          </a:bodyPr>
          <a:lstStyle/>
          <a:p>
            <a:r>
              <a:rPr lang="zh-CN" altLang="zh-CN" dirty="0" smtClean="0"/>
              <a:t>二、如何理解依法执政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" id="{80366D0A-704D-4DA9-AEBE-4E0957951B51}" vid="{AED6C647-B2B6-4628-AB14-260557FDBE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</Template>
  <TotalTime>1147</TotalTime>
  <Words>376</Words>
  <Application>Microsoft Office PowerPoint</Application>
  <PresentationFormat>宽屏</PresentationFormat>
  <Paragraphs>39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Wingdings</vt:lpstr>
      <vt:lpstr>final</vt:lpstr>
      <vt:lpstr>具体参数</vt:lpstr>
      <vt:lpstr>具体参数</vt:lpstr>
      <vt:lpstr>具体参数</vt:lpstr>
      <vt:lpstr>法治改革背景下的幼儿园管理 </vt:lpstr>
      <vt:lpstr>主要内容</vt:lpstr>
      <vt:lpstr>一、依法治国的重要意义</vt:lpstr>
      <vt:lpstr>一、依法治国的重要意义</vt:lpstr>
      <vt:lpstr>二、如何理解依法执政</vt:lpstr>
      <vt:lpstr>二、如何理解依法执政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法治改革背景下的学前教育管理</dc:title>
  <dc:creator>user</dc:creator>
  <cp:lastModifiedBy>Administrator</cp:lastModifiedBy>
  <cp:revision>75</cp:revision>
  <dcterms:created xsi:type="dcterms:W3CDTF">2016-04-27T08:07:09Z</dcterms:created>
  <dcterms:modified xsi:type="dcterms:W3CDTF">2016-06-14T07:18:41Z</dcterms:modified>
</cp:coreProperties>
</file>